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378" r:id="rId3"/>
    <p:sldId id="382" r:id="rId4"/>
    <p:sldId id="359" r:id="rId5"/>
    <p:sldId id="360" r:id="rId6"/>
    <p:sldId id="379" r:id="rId7"/>
    <p:sldId id="380" r:id="rId8"/>
    <p:sldId id="363" r:id="rId9"/>
    <p:sldId id="364" r:id="rId10"/>
    <p:sldId id="365" r:id="rId11"/>
    <p:sldId id="366" r:id="rId12"/>
    <p:sldId id="368" r:id="rId13"/>
    <p:sldId id="370" r:id="rId14"/>
    <p:sldId id="381" r:id="rId15"/>
    <p:sldId id="311" r:id="rId16"/>
    <p:sldId id="312" r:id="rId17"/>
    <p:sldId id="31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0"/>
    <a:srgbClr val="E9EE12"/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7" autoAdjust="0"/>
    <p:restoredTop sz="94454" autoAdjust="0"/>
  </p:normalViewPr>
  <p:slideViewPr>
    <p:cSldViewPr>
      <p:cViewPr varScale="1">
        <p:scale>
          <a:sx n="77" d="100"/>
          <a:sy n="77" d="100"/>
        </p:scale>
        <p:origin x="10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C022-4D68-4111-869E-6E4161566739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7953-2C57-4FF3-A68F-4CFB9912DC5B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B88C-BBAF-4A2D-9965-3F96F508FAC8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FD06-EE81-449A-9AE8-EE726D0CDA70}" type="datetime1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4E36-F144-4C5D-81F7-5A585F7B2F02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26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BCC3-F140-47DC-AD54-9E32033281AE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2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454-3705-48F1-A260-70185C520099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4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8C06-4460-469D-949F-CD36B3433C87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F888-3481-4464-8667-094A84A6F873}" type="datetime1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35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5D1-9131-405C-9BC6-E6EC85D46B8C}" type="datetime1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7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B24B-4763-4BF5-873A-1D6BAC2AE110}" type="datetime1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8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B2DA-4417-46FF-B2F0-2DB688CDCA65}" type="datetime1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8D58-D850-4F7D-A848-7354DC2CDB52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BAED-21A9-4402-9FC0-7A82FDDA33B7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1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3DE7-734C-45D3-AEBA-1A766FC0BD63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85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8B60-950E-4483-BA4A-C2EC7E198EEB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7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5E6A-0DB6-46EB-9051-9C6FD3090E1F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F34F-495F-4DA1-A01E-BB802E4CD10A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C6E6-45B5-4BB9-9E8F-952567724AA5}" type="datetime1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1609-85B6-4514-B6BF-BBDECD0A5483}" type="datetime1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0A36-D4D3-4FD9-BB71-A2499EDBE9B7}" type="datetime1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514-58B1-48E1-955E-5C0BA67E8E0F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E992-12A2-4A58-9CD7-851430034F7B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E946-EA24-44F5-86AB-8F6AC51F8559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F3CD-6BC8-456D-BC03-EBF56D702DE4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5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iki.axlesoft.com/index.php?title=File:Shifted-binomial-to-4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6.2 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 descr="http://www.ethandparker.com/wp-content/uploads/2010/04/bell-curve-480x3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370012"/>
            <a:ext cx="62103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6146576"/>
            <a:ext cx="250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http://delfe.tumblr.com/</a:t>
            </a:r>
          </a:p>
        </p:txBody>
      </p:sp>
    </p:spTree>
    <p:extLst>
      <p:ext uri="{BB962C8B-B14F-4D97-AF65-F5344CB8AC3E}">
        <p14:creationId xmlns:p14="http://schemas.microsoft.com/office/powerpoint/2010/main" val="9749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Procedure for Normal Distribution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8926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Sketch the situation and shade the area to be found. Optional but extremely useful.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Standardize X to state the problem in terms of Z.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Table III to find the area to the left of z.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the final answer.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your conclusion in the context of the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34000" y="5342032"/>
                <a:ext cx="2063963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342032"/>
                <a:ext cx="2063963" cy="10143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07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Percentiles</a:t>
            </a:r>
            <a:endParaRPr lang="en-US" dirty="0"/>
          </a:p>
        </p:txBody>
      </p:sp>
      <p:pic>
        <p:nvPicPr>
          <p:cNvPr id="4" name="Picture 3" descr="moore01-f2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447800"/>
            <a:ext cx="695642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09600" y="4990251"/>
                <a:ext cx="2063963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90251"/>
                <a:ext cx="2063963" cy="10143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4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Symmetrically Located Areas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4625"/>
            <a:ext cx="82296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Approximate the Binomial Distribution?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Computation (n large)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Difficulties with the Normal Approximation to the Binomial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Skewedness of the Binomial Distribution.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Binomial Distribution is discrete.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Correction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5955268"/>
            <a:ext cx="611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http://wiki.axlesoft.com/index.php?title=Continuity_correction</a:t>
            </a:r>
          </a:p>
        </p:txBody>
      </p:sp>
      <p:pic>
        <p:nvPicPr>
          <p:cNvPr id="6149" name="Picture 5" descr="file:shifted-binomial-to-4.png">
            <a:hlinkClick r:id="rId2" tooltip="file:shifted-binomial-to-4.p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8" y="1295400"/>
            <a:ext cx="749299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5D01E0-4520-4710-81AB-3D8832D739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</a:t>
            </a:r>
            <a:r>
              <a:rPr lang="en-US" dirty="0" smtClean="0"/>
              <a:t>Correction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496378"/>
              </p:ext>
            </p:extLst>
          </p:nvPr>
        </p:nvGraphicFramePr>
        <p:xfrm>
          <a:off x="1676400" y="1524000"/>
          <a:ext cx="6019800" cy="34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Actual</a:t>
                      </a:r>
                      <a:r>
                        <a:rPr lang="en-US" sz="3200" baseline="0" dirty="0" smtClean="0"/>
                        <a:t> Value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Approximate Value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 = a)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 – 0.5 &lt;</a:t>
                      </a:r>
                      <a:r>
                        <a:rPr lang="en-US" sz="3200" baseline="0" dirty="0" smtClean="0"/>
                        <a:t> X &lt; a +0.5)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</a:t>
                      </a:r>
                      <a:r>
                        <a:rPr lang="en-US" sz="3200" baseline="0" dirty="0" smtClean="0"/>
                        <a:t> &lt; X)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</a:t>
                      </a:r>
                      <a:r>
                        <a:rPr lang="en-US" sz="3200" baseline="0" dirty="0" smtClean="0"/>
                        <a:t> + 0.5 &lt; X)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 ≤ X)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</a:t>
                      </a:r>
                      <a:r>
                        <a:rPr lang="en-US" sz="3200" baseline="0" dirty="0" smtClean="0"/>
                        <a:t> – 0.5 &lt; X)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 &lt; b)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 &lt; b – 0.5)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P(X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≤ b)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P(X &lt; b + 0.5)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5D01E0-4520-4710-81AB-3D8832D739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8"/>
            <a:ext cx="9144000" cy="1810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6.2/6.5: The Normal Distribution</a:t>
            </a:r>
            <a:br>
              <a:rPr lang="en-US" dirty="0" smtClean="0"/>
            </a:br>
            <a:r>
              <a:rPr lang="en-US" dirty="0" smtClean="0"/>
              <a:t>The Normal Approximation to the Binomial Distribution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dirty="0"/>
              <a:t>Be able to sketch the normal distribution.</a:t>
            </a:r>
          </a:p>
          <a:p>
            <a:r>
              <a:rPr lang="en-US" dirty="0" smtClean="0"/>
              <a:t>Be </a:t>
            </a:r>
            <a:r>
              <a:rPr lang="en-US" dirty="0"/>
              <a:t>able to standardize a </a:t>
            </a:r>
            <a:r>
              <a:rPr lang="en-US" dirty="0" smtClean="0"/>
              <a:t>value.</a:t>
            </a:r>
            <a:endParaRPr lang="en-US" dirty="0"/>
          </a:p>
          <a:p>
            <a:r>
              <a:rPr lang="en-US" dirty="0"/>
              <a:t>Be able to use the </a:t>
            </a:r>
            <a:r>
              <a:rPr lang="en-US" dirty="0" smtClean="0"/>
              <a:t>Z-table.</a:t>
            </a:r>
            <a:endParaRPr lang="en-US" dirty="0"/>
          </a:p>
          <a:p>
            <a:r>
              <a:rPr lang="en-US" dirty="0"/>
              <a:t>Be able to calculate </a:t>
            </a:r>
            <a:r>
              <a:rPr lang="en-US" dirty="0" smtClean="0"/>
              <a:t>probabilities.</a:t>
            </a:r>
            <a:endParaRPr lang="en-US" dirty="0"/>
          </a:p>
          <a:p>
            <a:r>
              <a:rPr lang="en-US" dirty="0"/>
              <a:t>Be able to calculate percentiles (Inverse calculations</a:t>
            </a:r>
            <a:r>
              <a:rPr lang="en-US" dirty="0" smtClean="0"/>
              <a:t>).</a:t>
            </a:r>
          </a:p>
          <a:p>
            <a:r>
              <a:rPr lang="en-US" dirty="0">
                <a:sym typeface="Symbol" panose="05050102010706020507" pitchFamily="18" charset="2"/>
              </a:rPr>
              <a:t>Determine when you can use the normal approximation to the binomial and perform calculations using this approximation.</a:t>
            </a:r>
          </a:p>
          <a:p>
            <a:pPr marL="0" indent="0"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-∞ &lt; </a:t>
                </a:r>
                <a:r>
                  <a:rPr lang="en-US" dirty="0" smtClean="0">
                    <a:sym typeface="Symbol" panose="05050102010706020507" pitchFamily="18" charset="2"/>
                  </a:rPr>
                  <a:t> &lt; </a:t>
                </a:r>
                <a:r>
                  <a:rPr lang="en-US" dirty="0" smtClean="0"/>
                  <a:t>∞, </a:t>
                </a:r>
                <a:r>
                  <a:rPr lang="el-GR" dirty="0" smtClean="0"/>
                  <a:t>σ</a:t>
                </a:r>
                <a:r>
                  <a:rPr lang="en-US" dirty="0" smtClean="0"/>
                  <a:t> &gt; 0</a:t>
                </a:r>
              </a:p>
              <a:p>
                <a:pPr marL="0" indent="0">
                  <a:buNone/>
                </a:pPr>
                <a:r>
                  <a:rPr lang="en-US" dirty="0" smtClean="0"/>
                  <a:t>X ~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(</a:t>
                </a:r>
                <a:r>
                  <a:rPr lang="en-US" dirty="0" smtClean="0">
                    <a:sym typeface="Symbol" panose="05050102010706020507" pitchFamily="18" charset="2"/>
                  </a:rPr>
                  <a:t>,</a:t>
                </a:r>
                <a:r>
                  <a:rPr lang="el-GR" dirty="0" smtClean="0">
                    <a:sym typeface="Symbol" panose="05050102010706020507" pitchFamily="18" charset="2"/>
                  </a:rPr>
                  <a:t>σ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US" dirty="0" smtClean="0">
                    <a:sym typeface="Symbol" panose="05050102010706020507" pitchFamily="18" charset="2"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of Normal Density Curve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7396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934670"/>
            <a:ext cx="806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http://resources.esri.com/help/9.3/arcgisdesktop/com/gp_toolref</a:t>
            </a:r>
          </a:p>
          <a:p>
            <a:r>
              <a:rPr lang="en-US" dirty="0" smtClean="0"/>
              <a:t>/process_simulations_sensitivity_analysis_and_error_analysis_modeling</a:t>
            </a:r>
          </a:p>
          <a:p>
            <a:r>
              <a:rPr lang="en-US" dirty="0" smtClean="0"/>
              <a:t>/distributions_for_assigning_random_values.htm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5" descr="kokos_06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79" y="1600200"/>
            <a:ext cx="672024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5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Standard </a:t>
            </a:r>
            <a:r>
              <a:rPr lang="en-US" dirty="0" smtClean="0"/>
              <a:t>Normal Distribution (z curve)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-∞ &lt; </a:t>
                </a:r>
                <a:r>
                  <a:rPr lang="en-US" dirty="0" smtClean="0">
                    <a:sym typeface="Symbol" panose="05050102010706020507" pitchFamily="18" charset="2"/>
                  </a:rPr>
                  <a:t> &lt; </a:t>
                </a:r>
                <a:r>
                  <a:rPr lang="en-US" dirty="0" smtClean="0"/>
                  <a:t>∞, </a:t>
                </a:r>
                <a:r>
                  <a:rPr lang="el-GR" dirty="0" smtClean="0"/>
                  <a:t>σ</a:t>
                </a:r>
                <a:r>
                  <a:rPr lang="en-US" dirty="0" smtClean="0"/>
                  <a:t> &gt; </a:t>
                </a:r>
                <a:r>
                  <a:rPr lang="en-US" dirty="0" smtClean="0"/>
                  <a:t>0            </a:t>
                </a:r>
                <a:r>
                  <a:rPr lang="el-GR" dirty="0" smtClean="0"/>
                  <a:t>μ</a:t>
                </a:r>
                <a:r>
                  <a:rPr lang="en-US" dirty="0" smtClean="0"/>
                  <a:t> = 0, </a:t>
                </a:r>
                <a:r>
                  <a:rPr lang="en-US" dirty="0" smtClean="0">
                    <a:sym typeface="Symbol" panose="05050102010706020507" pitchFamily="18" charset="2"/>
                  </a:rPr>
                  <a:t>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US" dirty="0" smtClean="0">
                    <a:sym typeface="Symbol" panose="05050102010706020507" pitchFamily="18" charset="2"/>
                  </a:rPr>
                  <a:t> = 1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Content Placeholder 6" descr="Normal-different parameter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39" t="63136" r="41285" b="14135"/>
          <a:stretch>
            <a:fillRect/>
          </a:stretch>
        </p:blipFill>
        <p:spPr>
          <a:xfrm>
            <a:off x="2133600" y="2971800"/>
            <a:ext cx="6096000" cy="41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Cumulative z curve area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5" descr="kokos_06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06116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0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302"/>
            <a:ext cx="1981200" cy="2316162"/>
          </a:xfrm>
        </p:spPr>
        <p:txBody>
          <a:bodyPr/>
          <a:lstStyle/>
          <a:p>
            <a:r>
              <a:rPr lang="en-US" dirty="0" smtClean="0"/>
              <a:t>Z-table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88355" y="6443569"/>
            <a:ext cx="2133600" cy="365125"/>
          </a:xfrm>
        </p:spPr>
        <p:txBody>
          <a:bodyPr/>
          <a:lstStyle/>
          <a:p>
            <a:fld id="{D85D01E0-4520-4710-81AB-3D8832D7391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746"/>
          <a:stretch/>
        </p:blipFill>
        <p:spPr>
          <a:xfrm>
            <a:off x="2286000" y="127634"/>
            <a:ext cx="6477000" cy="668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Z table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25382" y="1371600"/>
            <a:ext cx="7953375" cy="2286000"/>
            <a:chOff x="625382" y="1371600"/>
            <a:chExt cx="7953375" cy="2286000"/>
          </a:xfrm>
        </p:grpSpPr>
        <p:pic>
          <p:nvPicPr>
            <p:cNvPr id="9" name="Picture 8" descr="moore01-unf03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7"/>
            <a:stretch/>
          </p:blipFill>
          <p:spPr bwMode="auto">
            <a:xfrm>
              <a:off x="625382" y="1371600"/>
              <a:ext cx="7953375" cy="179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53983" y="3200400"/>
              <a:ext cx="7654205" cy="457200"/>
            </a:xfrm>
            <a:prstGeom prst="rect">
              <a:avLst/>
            </a:prstGeom>
            <a:solidFill>
              <a:srgbClr val="E7EFF9"/>
            </a:solidFill>
            <a:ln>
              <a:noFill/>
            </a:ln>
            <a:effectLst/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20000"/>
                </a:spcBef>
                <a:buClr>
                  <a:srgbClr val="333399"/>
                </a:buClr>
                <a:buSzPct val="65000"/>
                <a:buFont typeface="Wingdings" pitchFamily="2" charset="2"/>
                <a:buNone/>
              </a:pPr>
              <a:r>
                <a:rPr lang="en-US" sz="2000" dirty="0"/>
                <a:t>  area right of </a:t>
              </a:r>
              <a:r>
                <a:rPr lang="en-US" sz="2000" i="1" dirty="0"/>
                <a:t>z</a:t>
              </a:r>
              <a:r>
                <a:rPr lang="en-US" sz="2000" dirty="0"/>
                <a:t>  </a:t>
              </a:r>
              <a:r>
                <a:rPr lang="en-US" sz="2000" dirty="0" smtClean="0"/>
                <a:t>     </a:t>
              </a:r>
              <a:r>
                <a:rPr lang="en-US" sz="2000" dirty="0"/>
                <a:t>=             </a:t>
              </a:r>
              <a:r>
                <a:rPr lang="en-US" sz="2000" dirty="0" smtClean="0"/>
                <a:t>     </a:t>
              </a:r>
              <a:r>
                <a:rPr lang="en-US" sz="2000" dirty="0"/>
                <a:t>1              </a:t>
              </a:r>
              <a:r>
                <a:rPr lang="en-US" sz="2000" dirty="0" smtClean="0"/>
                <a:t>    </a:t>
              </a:r>
              <a:r>
                <a:rPr lang="en-US" sz="2000" dirty="0">
                  <a:sym typeface="Symbol" pitchFamily="18" charset="2"/>
                </a:rPr>
                <a:t></a:t>
              </a:r>
              <a:r>
                <a:rPr lang="en-US" sz="2000" dirty="0"/>
                <a:t>     </a:t>
              </a:r>
              <a:r>
                <a:rPr lang="en-US" sz="2000" dirty="0" smtClean="0"/>
                <a:t>     </a:t>
              </a:r>
              <a:r>
                <a:rPr lang="en-US" sz="2000" dirty="0"/>
                <a:t>area left of </a:t>
              </a:r>
              <a:r>
                <a:rPr lang="en-US" sz="2000" i="1" dirty="0"/>
                <a:t>z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1138" y="3912513"/>
            <a:ext cx="8321862" cy="2259687"/>
            <a:chOff x="441138" y="3912513"/>
            <a:chExt cx="8321862" cy="2259687"/>
          </a:xfrm>
        </p:grpSpPr>
        <p:pic>
          <p:nvPicPr>
            <p:cNvPr id="8" name="Picture 7" descr="moore01-unf04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04"/>
            <a:stretch/>
          </p:blipFill>
          <p:spPr bwMode="auto">
            <a:xfrm>
              <a:off x="618938" y="3912513"/>
              <a:ext cx="7953375" cy="178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41138" y="5741313"/>
              <a:ext cx="8321862" cy="430887"/>
            </a:xfrm>
            <a:prstGeom prst="rect">
              <a:avLst/>
            </a:prstGeom>
            <a:solidFill>
              <a:srgbClr val="E7EFF9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ct val="20000"/>
                </a:spcBef>
                <a:buClr>
                  <a:srgbClr val="333399"/>
                </a:buClr>
                <a:buSzPct val="65000"/>
                <a:buFont typeface="Wingdings" pitchFamily="2" charset="2"/>
                <a:buNone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area between 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and 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=      area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left of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sz="2000" baseline="-25000" dirty="0" smtClean="0">
                  <a:latin typeface="Arial" pitchFamily="34" charset="0"/>
                  <a:cs typeface="Arial" pitchFamily="34" charset="0"/>
                </a:rPr>
                <a:t>1           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    area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left of 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6542</TotalTime>
  <Words>321</Words>
  <Application>Microsoft Office PowerPoint</Application>
  <PresentationFormat>On-screen Show (4:3)</PresentationFormat>
  <Paragraphs>76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Symbol</vt:lpstr>
      <vt:lpstr>Wingdings</vt:lpstr>
      <vt:lpstr>Office Theme</vt:lpstr>
      <vt:lpstr>Custom Design</vt:lpstr>
      <vt:lpstr>6.2 Normal Distribution</vt:lpstr>
      <vt:lpstr>6.2/6.5: The Normal Distribution The Normal Approximation to the Binomial Distribution - Goals</vt:lpstr>
      <vt:lpstr>Normal Distribution</vt:lpstr>
      <vt:lpstr>Shapes of Normal Density Curve</vt:lpstr>
      <vt:lpstr>Graph of Normal Distribution</vt:lpstr>
      <vt:lpstr>Standard Normal Distribution (z curve)</vt:lpstr>
      <vt:lpstr>Cumulative z curve area</vt:lpstr>
      <vt:lpstr>Z-table</vt:lpstr>
      <vt:lpstr>Using the Z table</vt:lpstr>
      <vt:lpstr>Procedure for Normal Distribution Problems</vt:lpstr>
      <vt:lpstr>Percentiles</vt:lpstr>
      <vt:lpstr>Symmetrically Located Areas</vt:lpstr>
      <vt:lpstr>Why Approximate the Binomial Distribution?</vt:lpstr>
      <vt:lpstr>Difficulties with the Normal Approximation to the Binomial</vt:lpstr>
      <vt:lpstr>Continuity Correction</vt:lpstr>
      <vt:lpstr>Continuity Correction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441</cp:revision>
  <dcterms:created xsi:type="dcterms:W3CDTF">2010-01-11T21:36:57Z</dcterms:created>
  <dcterms:modified xsi:type="dcterms:W3CDTF">2016-02-05T12:40:03Z</dcterms:modified>
</cp:coreProperties>
</file>